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874" y="-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92DA7C-66F9-41C8-8E0C-F2784C8AC08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1E5E141-2652-448D-88ED-F17482DF865C}">
      <dgm:prSet/>
      <dgm:spPr/>
      <dgm:t>
        <a:bodyPr/>
        <a:lstStyle/>
        <a:p>
          <a:pPr>
            <a:defRPr cap="all"/>
          </a:pPr>
          <a:r>
            <a:rPr lang="en-US" b="0" i="0"/>
            <a:t>- Split data into training and testing sets</a:t>
          </a:r>
          <a:endParaRPr lang="en-US"/>
        </a:p>
      </dgm:t>
    </dgm:pt>
    <dgm:pt modelId="{2511EDB7-DBD8-4518-99A2-02B016D42E1C}" type="parTrans" cxnId="{6A5DBA0C-AE82-48C8-96E8-58865A25A95C}">
      <dgm:prSet/>
      <dgm:spPr/>
      <dgm:t>
        <a:bodyPr/>
        <a:lstStyle/>
        <a:p>
          <a:endParaRPr lang="en-US"/>
        </a:p>
      </dgm:t>
    </dgm:pt>
    <dgm:pt modelId="{688E06AB-251C-4B25-AD7C-B689A4EF085C}" type="sibTrans" cxnId="{6A5DBA0C-AE82-48C8-96E8-58865A25A95C}">
      <dgm:prSet/>
      <dgm:spPr/>
      <dgm:t>
        <a:bodyPr/>
        <a:lstStyle/>
        <a:p>
          <a:endParaRPr lang="en-US"/>
        </a:p>
      </dgm:t>
    </dgm:pt>
    <dgm:pt modelId="{254C17BB-A822-4126-B2B4-B6027D0C846D}">
      <dgm:prSet/>
      <dgm:spPr/>
      <dgm:t>
        <a:bodyPr/>
        <a:lstStyle/>
        <a:p>
          <a:pPr>
            <a:defRPr cap="all"/>
          </a:pPr>
          <a:r>
            <a:rPr lang="en-US" b="0" i="0"/>
            <a:t>- Evaluated models using accuracy and F1 score</a:t>
          </a:r>
          <a:endParaRPr lang="en-US"/>
        </a:p>
      </dgm:t>
    </dgm:pt>
    <dgm:pt modelId="{BDD48CD2-64B5-4CD0-BB3B-E4B54791CE61}" type="parTrans" cxnId="{4E41453D-0248-4DAA-A515-1963262F49A1}">
      <dgm:prSet/>
      <dgm:spPr/>
      <dgm:t>
        <a:bodyPr/>
        <a:lstStyle/>
        <a:p>
          <a:endParaRPr lang="en-US"/>
        </a:p>
      </dgm:t>
    </dgm:pt>
    <dgm:pt modelId="{A7F6EF79-57B6-478F-99D0-6DB362E9D425}" type="sibTrans" cxnId="{4E41453D-0248-4DAA-A515-1963262F49A1}">
      <dgm:prSet/>
      <dgm:spPr/>
      <dgm:t>
        <a:bodyPr/>
        <a:lstStyle/>
        <a:p>
          <a:endParaRPr lang="en-US"/>
        </a:p>
      </dgm:t>
    </dgm:pt>
    <dgm:pt modelId="{673EA8D4-CC52-4DBD-B2BC-6CAD54EB6ADB}">
      <dgm:prSet/>
      <dgm:spPr/>
      <dgm:t>
        <a:bodyPr/>
        <a:lstStyle/>
        <a:p>
          <a:pPr>
            <a:defRPr cap="all"/>
          </a:pPr>
          <a:r>
            <a:rPr lang="en-US" b="0" i="0"/>
            <a:t>- Confusion matrix analysis</a:t>
          </a:r>
          <a:endParaRPr lang="en-US"/>
        </a:p>
      </dgm:t>
    </dgm:pt>
    <dgm:pt modelId="{C63A833D-DD0E-491F-95D0-DD8759F8DA27}" type="parTrans" cxnId="{E781F1FB-F184-4F6B-AE46-E25906A89330}">
      <dgm:prSet/>
      <dgm:spPr/>
      <dgm:t>
        <a:bodyPr/>
        <a:lstStyle/>
        <a:p>
          <a:endParaRPr lang="en-US"/>
        </a:p>
      </dgm:t>
    </dgm:pt>
    <dgm:pt modelId="{0563A0EA-764B-49B4-8522-518235CE2A1A}" type="sibTrans" cxnId="{E781F1FB-F184-4F6B-AE46-E25906A89330}">
      <dgm:prSet/>
      <dgm:spPr/>
      <dgm:t>
        <a:bodyPr/>
        <a:lstStyle/>
        <a:p>
          <a:endParaRPr lang="en-US"/>
        </a:p>
      </dgm:t>
    </dgm:pt>
    <dgm:pt modelId="{80157DA4-8E50-44DF-8248-775A9453FD45}" type="pres">
      <dgm:prSet presAssocID="{D692DA7C-66F9-41C8-8E0C-F2784C8AC08B}" presName="root" presStyleCnt="0">
        <dgm:presLayoutVars>
          <dgm:dir/>
          <dgm:resizeHandles val="exact"/>
        </dgm:presLayoutVars>
      </dgm:prSet>
      <dgm:spPr/>
    </dgm:pt>
    <dgm:pt modelId="{385DB098-82EA-491B-827B-3F9321BEE5D0}" type="pres">
      <dgm:prSet presAssocID="{F1E5E141-2652-448D-88ED-F17482DF865C}" presName="compNode" presStyleCnt="0"/>
      <dgm:spPr/>
    </dgm:pt>
    <dgm:pt modelId="{9D4459E4-548B-413E-85D0-80874E935656}" type="pres">
      <dgm:prSet presAssocID="{F1E5E141-2652-448D-88ED-F17482DF865C}" presName="iconBgRect" presStyleLbl="bgShp" presStyleIdx="0" presStyleCnt="3"/>
      <dgm:spPr/>
    </dgm:pt>
    <dgm:pt modelId="{DEBB9F22-F4C4-4FDF-AAE1-2B59E0526594}" type="pres">
      <dgm:prSet presAssocID="{F1E5E141-2652-448D-88ED-F17482DF865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45D21D10-9B17-4D54-A968-0776477FA070}" type="pres">
      <dgm:prSet presAssocID="{F1E5E141-2652-448D-88ED-F17482DF865C}" presName="spaceRect" presStyleCnt="0"/>
      <dgm:spPr/>
    </dgm:pt>
    <dgm:pt modelId="{F8EA6980-7EFD-46A4-821B-00E98B71D3D8}" type="pres">
      <dgm:prSet presAssocID="{F1E5E141-2652-448D-88ED-F17482DF865C}" presName="textRect" presStyleLbl="revTx" presStyleIdx="0" presStyleCnt="3">
        <dgm:presLayoutVars>
          <dgm:chMax val="1"/>
          <dgm:chPref val="1"/>
        </dgm:presLayoutVars>
      </dgm:prSet>
      <dgm:spPr/>
    </dgm:pt>
    <dgm:pt modelId="{C72525AB-2000-4B15-B230-589AB37E4050}" type="pres">
      <dgm:prSet presAssocID="{688E06AB-251C-4B25-AD7C-B689A4EF085C}" presName="sibTrans" presStyleCnt="0"/>
      <dgm:spPr/>
    </dgm:pt>
    <dgm:pt modelId="{951EF9B9-E752-4283-A21B-D7EB11AF56B7}" type="pres">
      <dgm:prSet presAssocID="{254C17BB-A822-4126-B2B4-B6027D0C846D}" presName="compNode" presStyleCnt="0"/>
      <dgm:spPr/>
    </dgm:pt>
    <dgm:pt modelId="{BC4B4FB4-EFBA-48C1-B5FE-01CCA2071287}" type="pres">
      <dgm:prSet presAssocID="{254C17BB-A822-4126-B2B4-B6027D0C846D}" presName="iconBgRect" presStyleLbl="bgShp" presStyleIdx="1" presStyleCnt="3"/>
      <dgm:spPr/>
    </dgm:pt>
    <dgm:pt modelId="{84157855-F3CC-48FF-8EC9-C842A627702D}" type="pres">
      <dgm:prSet presAssocID="{254C17BB-A822-4126-B2B4-B6027D0C846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9D1C5B2-1A6A-49FB-BD6A-AE40E14A7C0F}" type="pres">
      <dgm:prSet presAssocID="{254C17BB-A822-4126-B2B4-B6027D0C846D}" presName="spaceRect" presStyleCnt="0"/>
      <dgm:spPr/>
    </dgm:pt>
    <dgm:pt modelId="{FEDA6287-9524-4635-B142-E286EFA92D62}" type="pres">
      <dgm:prSet presAssocID="{254C17BB-A822-4126-B2B4-B6027D0C846D}" presName="textRect" presStyleLbl="revTx" presStyleIdx="1" presStyleCnt="3">
        <dgm:presLayoutVars>
          <dgm:chMax val="1"/>
          <dgm:chPref val="1"/>
        </dgm:presLayoutVars>
      </dgm:prSet>
      <dgm:spPr/>
    </dgm:pt>
    <dgm:pt modelId="{DD823E17-60D4-40E4-97DE-533EACD55834}" type="pres">
      <dgm:prSet presAssocID="{A7F6EF79-57B6-478F-99D0-6DB362E9D425}" presName="sibTrans" presStyleCnt="0"/>
      <dgm:spPr/>
    </dgm:pt>
    <dgm:pt modelId="{CDFFC845-83C4-445C-BF9D-9EAACEAC20C3}" type="pres">
      <dgm:prSet presAssocID="{673EA8D4-CC52-4DBD-B2BC-6CAD54EB6ADB}" presName="compNode" presStyleCnt="0"/>
      <dgm:spPr/>
    </dgm:pt>
    <dgm:pt modelId="{1ADA57B5-8276-4C7E-ABA8-807D660B20EC}" type="pres">
      <dgm:prSet presAssocID="{673EA8D4-CC52-4DBD-B2BC-6CAD54EB6ADB}" presName="iconBgRect" presStyleLbl="bgShp" presStyleIdx="2" presStyleCnt="3"/>
      <dgm:spPr/>
    </dgm:pt>
    <dgm:pt modelId="{44555FCE-951E-4FFF-813F-0AD8A55687B6}" type="pres">
      <dgm:prSet presAssocID="{673EA8D4-CC52-4DBD-B2BC-6CAD54EB6AD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814C8E5E-536E-45EE-A243-44B515DD0FFA}" type="pres">
      <dgm:prSet presAssocID="{673EA8D4-CC52-4DBD-B2BC-6CAD54EB6ADB}" presName="spaceRect" presStyleCnt="0"/>
      <dgm:spPr/>
    </dgm:pt>
    <dgm:pt modelId="{AADBDDE0-CB94-452C-9047-AD3811BD3680}" type="pres">
      <dgm:prSet presAssocID="{673EA8D4-CC52-4DBD-B2BC-6CAD54EB6AD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A5DBA0C-AE82-48C8-96E8-58865A25A95C}" srcId="{D692DA7C-66F9-41C8-8E0C-F2784C8AC08B}" destId="{F1E5E141-2652-448D-88ED-F17482DF865C}" srcOrd="0" destOrd="0" parTransId="{2511EDB7-DBD8-4518-99A2-02B016D42E1C}" sibTransId="{688E06AB-251C-4B25-AD7C-B689A4EF085C}"/>
    <dgm:cxn modelId="{19A1B52D-4C31-463E-8193-8C4163FED902}" type="presOf" srcId="{673EA8D4-CC52-4DBD-B2BC-6CAD54EB6ADB}" destId="{AADBDDE0-CB94-452C-9047-AD3811BD3680}" srcOrd="0" destOrd="0" presId="urn:microsoft.com/office/officeart/2018/5/layout/IconCircleLabelList"/>
    <dgm:cxn modelId="{BF957031-DA83-4980-B5CA-8B933CC80411}" type="presOf" srcId="{D692DA7C-66F9-41C8-8E0C-F2784C8AC08B}" destId="{80157DA4-8E50-44DF-8248-775A9453FD45}" srcOrd="0" destOrd="0" presId="urn:microsoft.com/office/officeart/2018/5/layout/IconCircleLabelList"/>
    <dgm:cxn modelId="{4E41453D-0248-4DAA-A515-1963262F49A1}" srcId="{D692DA7C-66F9-41C8-8E0C-F2784C8AC08B}" destId="{254C17BB-A822-4126-B2B4-B6027D0C846D}" srcOrd="1" destOrd="0" parTransId="{BDD48CD2-64B5-4CD0-BB3B-E4B54791CE61}" sibTransId="{A7F6EF79-57B6-478F-99D0-6DB362E9D425}"/>
    <dgm:cxn modelId="{54DAA9DC-9E74-41A9-9EBB-103F050A75F2}" type="presOf" srcId="{254C17BB-A822-4126-B2B4-B6027D0C846D}" destId="{FEDA6287-9524-4635-B142-E286EFA92D62}" srcOrd="0" destOrd="0" presId="urn:microsoft.com/office/officeart/2018/5/layout/IconCircleLabelList"/>
    <dgm:cxn modelId="{DBBA5BE7-6738-48BA-9FBC-B104BC7E85F3}" type="presOf" srcId="{F1E5E141-2652-448D-88ED-F17482DF865C}" destId="{F8EA6980-7EFD-46A4-821B-00E98B71D3D8}" srcOrd="0" destOrd="0" presId="urn:microsoft.com/office/officeart/2018/5/layout/IconCircleLabelList"/>
    <dgm:cxn modelId="{E781F1FB-F184-4F6B-AE46-E25906A89330}" srcId="{D692DA7C-66F9-41C8-8E0C-F2784C8AC08B}" destId="{673EA8D4-CC52-4DBD-B2BC-6CAD54EB6ADB}" srcOrd="2" destOrd="0" parTransId="{C63A833D-DD0E-491F-95D0-DD8759F8DA27}" sibTransId="{0563A0EA-764B-49B4-8522-518235CE2A1A}"/>
    <dgm:cxn modelId="{7EA51598-B87B-44C6-B7CD-7D10566D8556}" type="presParOf" srcId="{80157DA4-8E50-44DF-8248-775A9453FD45}" destId="{385DB098-82EA-491B-827B-3F9321BEE5D0}" srcOrd="0" destOrd="0" presId="urn:microsoft.com/office/officeart/2018/5/layout/IconCircleLabelList"/>
    <dgm:cxn modelId="{917C8B8F-20EF-49FA-B05F-205E634878A1}" type="presParOf" srcId="{385DB098-82EA-491B-827B-3F9321BEE5D0}" destId="{9D4459E4-548B-413E-85D0-80874E935656}" srcOrd="0" destOrd="0" presId="urn:microsoft.com/office/officeart/2018/5/layout/IconCircleLabelList"/>
    <dgm:cxn modelId="{53FE3A3C-FF55-42A1-A6CA-6459C23B5028}" type="presParOf" srcId="{385DB098-82EA-491B-827B-3F9321BEE5D0}" destId="{DEBB9F22-F4C4-4FDF-AAE1-2B59E0526594}" srcOrd="1" destOrd="0" presId="urn:microsoft.com/office/officeart/2018/5/layout/IconCircleLabelList"/>
    <dgm:cxn modelId="{99751572-FD9D-4172-A870-9DFDF230E6DD}" type="presParOf" srcId="{385DB098-82EA-491B-827B-3F9321BEE5D0}" destId="{45D21D10-9B17-4D54-A968-0776477FA070}" srcOrd="2" destOrd="0" presId="urn:microsoft.com/office/officeart/2018/5/layout/IconCircleLabelList"/>
    <dgm:cxn modelId="{C6674EAD-38EA-4838-98E3-A5A8EAA364BC}" type="presParOf" srcId="{385DB098-82EA-491B-827B-3F9321BEE5D0}" destId="{F8EA6980-7EFD-46A4-821B-00E98B71D3D8}" srcOrd="3" destOrd="0" presId="urn:microsoft.com/office/officeart/2018/5/layout/IconCircleLabelList"/>
    <dgm:cxn modelId="{D1FCB034-CF9F-47D3-BFDC-E807A5E3E89E}" type="presParOf" srcId="{80157DA4-8E50-44DF-8248-775A9453FD45}" destId="{C72525AB-2000-4B15-B230-589AB37E4050}" srcOrd="1" destOrd="0" presId="urn:microsoft.com/office/officeart/2018/5/layout/IconCircleLabelList"/>
    <dgm:cxn modelId="{FBE5E6AA-02F9-408B-9F1F-7DFF0CB3CF1D}" type="presParOf" srcId="{80157DA4-8E50-44DF-8248-775A9453FD45}" destId="{951EF9B9-E752-4283-A21B-D7EB11AF56B7}" srcOrd="2" destOrd="0" presId="urn:microsoft.com/office/officeart/2018/5/layout/IconCircleLabelList"/>
    <dgm:cxn modelId="{29F5F264-08FB-4B11-9291-4E55E70204F8}" type="presParOf" srcId="{951EF9B9-E752-4283-A21B-D7EB11AF56B7}" destId="{BC4B4FB4-EFBA-48C1-B5FE-01CCA2071287}" srcOrd="0" destOrd="0" presId="urn:microsoft.com/office/officeart/2018/5/layout/IconCircleLabelList"/>
    <dgm:cxn modelId="{A94A4738-2F30-47D8-A667-5AB4E2C4F6AA}" type="presParOf" srcId="{951EF9B9-E752-4283-A21B-D7EB11AF56B7}" destId="{84157855-F3CC-48FF-8EC9-C842A627702D}" srcOrd="1" destOrd="0" presId="urn:microsoft.com/office/officeart/2018/5/layout/IconCircleLabelList"/>
    <dgm:cxn modelId="{5CBA21E1-05DF-4AF5-90CD-830D346FD599}" type="presParOf" srcId="{951EF9B9-E752-4283-A21B-D7EB11AF56B7}" destId="{B9D1C5B2-1A6A-49FB-BD6A-AE40E14A7C0F}" srcOrd="2" destOrd="0" presId="urn:microsoft.com/office/officeart/2018/5/layout/IconCircleLabelList"/>
    <dgm:cxn modelId="{8DC1E95A-19CA-4719-A621-5936639367F7}" type="presParOf" srcId="{951EF9B9-E752-4283-A21B-D7EB11AF56B7}" destId="{FEDA6287-9524-4635-B142-E286EFA92D62}" srcOrd="3" destOrd="0" presId="urn:microsoft.com/office/officeart/2018/5/layout/IconCircleLabelList"/>
    <dgm:cxn modelId="{ACDDD2B5-135A-4311-A879-754106ADE587}" type="presParOf" srcId="{80157DA4-8E50-44DF-8248-775A9453FD45}" destId="{DD823E17-60D4-40E4-97DE-533EACD55834}" srcOrd="3" destOrd="0" presId="urn:microsoft.com/office/officeart/2018/5/layout/IconCircleLabelList"/>
    <dgm:cxn modelId="{78A3430C-A862-4597-A9CE-55644C25EBED}" type="presParOf" srcId="{80157DA4-8E50-44DF-8248-775A9453FD45}" destId="{CDFFC845-83C4-445C-BF9D-9EAACEAC20C3}" srcOrd="4" destOrd="0" presId="urn:microsoft.com/office/officeart/2018/5/layout/IconCircleLabelList"/>
    <dgm:cxn modelId="{FCA40101-B546-4D69-B21D-06A950E3CA08}" type="presParOf" srcId="{CDFFC845-83C4-445C-BF9D-9EAACEAC20C3}" destId="{1ADA57B5-8276-4C7E-ABA8-807D660B20EC}" srcOrd="0" destOrd="0" presId="urn:microsoft.com/office/officeart/2018/5/layout/IconCircleLabelList"/>
    <dgm:cxn modelId="{79BA5C22-2269-442B-AC72-209F8534EFD6}" type="presParOf" srcId="{CDFFC845-83C4-445C-BF9D-9EAACEAC20C3}" destId="{44555FCE-951E-4FFF-813F-0AD8A55687B6}" srcOrd="1" destOrd="0" presId="urn:microsoft.com/office/officeart/2018/5/layout/IconCircleLabelList"/>
    <dgm:cxn modelId="{794690C8-319C-4083-A51E-49967026BC7B}" type="presParOf" srcId="{CDFFC845-83C4-445C-BF9D-9EAACEAC20C3}" destId="{814C8E5E-536E-45EE-A243-44B515DD0FFA}" srcOrd="2" destOrd="0" presId="urn:microsoft.com/office/officeart/2018/5/layout/IconCircleLabelList"/>
    <dgm:cxn modelId="{5121CEAB-06F6-44F6-ABE9-9D22E38BD6CB}" type="presParOf" srcId="{CDFFC845-83C4-445C-BF9D-9EAACEAC20C3}" destId="{AADBDDE0-CB94-452C-9047-AD3811BD368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42AC64-FE7C-4F00-94CE-15FF69EC43A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9537026-3585-4074-A3EC-D59AB4E1B3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- Incorporate more features like wind direction, dew point</a:t>
          </a:r>
          <a:endParaRPr lang="en-US"/>
        </a:p>
      </dgm:t>
    </dgm:pt>
    <dgm:pt modelId="{4CB5EE7C-D074-413F-9B7F-1593A4BB1734}" type="parTrans" cxnId="{C1A15419-4FDF-4F34-AE57-14FD95868E16}">
      <dgm:prSet/>
      <dgm:spPr/>
      <dgm:t>
        <a:bodyPr/>
        <a:lstStyle/>
        <a:p>
          <a:endParaRPr lang="en-US"/>
        </a:p>
      </dgm:t>
    </dgm:pt>
    <dgm:pt modelId="{8629C330-BAE4-46C8-AF56-97D11CACA822}" type="sibTrans" cxnId="{C1A15419-4FDF-4F34-AE57-14FD95868E1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D2D48F1-66B1-41B5-9B6E-F3143F4EDE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- Experiment with more advanced models</a:t>
          </a:r>
          <a:endParaRPr lang="en-US"/>
        </a:p>
      </dgm:t>
    </dgm:pt>
    <dgm:pt modelId="{A2227E44-5794-4383-BA78-E2911C0946CF}" type="parTrans" cxnId="{557C897C-F27C-4947-8EE3-E8B09E2ECD52}">
      <dgm:prSet/>
      <dgm:spPr/>
      <dgm:t>
        <a:bodyPr/>
        <a:lstStyle/>
        <a:p>
          <a:endParaRPr lang="en-US"/>
        </a:p>
      </dgm:t>
    </dgm:pt>
    <dgm:pt modelId="{EB4D22AC-4314-42E5-96F8-D071565082C2}" type="sibTrans" cxnId="{557C897C-F27C-4947-8EE3-E8B09E2ECD5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ED650C2-A737-4808-BCD1-0CAA910960E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- Continuous model refinement with new data</a:t>
          </a:r>
          <a:endParaRPr lang="en-US"/>
        </a:p>
      </dgm:t>
    </dgm:pt>
    <dgm:pt modelId="{2033CB33-5AAB-458D-B350-0DA89A6F16C9}" type="parTrans" cxnId="{5A0BA047-7EAD-4C72-B132-F804990CB561}">
      <dgm:prSet/>
      <dgm:spPr/>
      <dgm:t>
        <a:bodyPr/>
        <a:lstStyle/>
        <a:p>
          <a:endParaRPr lang="en-US"/>
        </a:p>
      </dgm:t>
    </dgm:pt>
    <dgm:pt modelId="{B46918F7-F6D2-4EFF-8572-C00AF43707D7}" type="sibTrans" cxnId="{5A0BA047-7EAD-4C72-B132-F804990CB561}">
      <dgm:prSet/>
      <dgm:spPr/>
      <dgm:t>
        <a:bodyPr/>
        <a:lstStyle/>
        <a:p>
          <a:endParaRPr lang="en-US"/>
        </a:p>
      </dgm:t>
    </dgm:pt>
    <dgm:pt modelId="{135CFC30-8938-43B5-B17F-C124050D4196}" type="pres">
      <dgm:prSet presAssocID="{8C42AC64-FE7C-4F00-94CE-15FF69EC43AD}" presName="root" presStyleCnt="0">
        <dgm:presLayoutVars>
          <dgm:dir/>
          <dgm:resizeHandles val="exact"/>
        </dgm:presLayoutVars>
      </dgm:prSet>
      <dgm:spPr/>
    </dgm:pt>
    <dgm:pt modelId="{112478EE-FDD3-48D4-959C-9F0050762487}" type="pres">
      <dgm:prSet presAssocID="{99537026-3585-4074-A3EC-D59AB4E1B3A6}" presName="compNode" presStyleCnt="0"/>
      <dgm:spPr/>
    </dgm:pt>
    <dgm:pt modelId="{A0EF6723-F543-4A1A-BC31-F07DE0EFC28E}" type="pres">
      <dgm:prSet presAssocID="{99537026-3585-4074-A3EC-D59AB4E1B3A6}" presName="bgRect" presStyleLbl="bgShp" presStyleIdx="0" presStyleCnt="3"/>
      <dgm:spPr/>
    </dgm:pt>
    <dgm:pt modelId="{5DCD3FF3-D157-459A-9873-9C87CBA26612}" type="pres">
      <dgm:prSet presAssocID="{99537026-3585-4074-A3EC-D59AB4E1B3A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set scene"/>
        </a:ext>
      </dgm:extLst>
    </dgm:pt>
    <dgm:pt modelId="{E4423964-D607-473C-B347-F5AA03A44601}" type="pres">
      <dgm:prSet presAssocID="{99537026-3585-4074-A3EC-D59AB4E1B3A6}" presName="spaceRect" presStyleCnt="0"/>
      <dgm:spPr/>
    </dgm:pt>
    <dgm:pt modelId="{2B67FE5B-1B7B-4C44-931B-A39C9B70E50F}" type="pres">
      <dgm:prSet presAssocID="{99537026-3585-4074-A3EC-D59AB4E1B3A6}" presName="parTx" presStyleLbl="revTx" presStyleIdx="0" presStyleCnt="3">
        <dgm:presLayoutVars>
          <dgm:chMax val="0"/>
          <dgm:chPref val="0"/>
        </dgm:presLayoutVars>
      </dgm:prSet>
      <dgm:spPr/>
    </dgm:pt>
    <dgm:pt modelId="{8B44018C-0FB3-4855-BA83-C489208CDAE8}" type="pres">
      <dgm:prSet presAssocID="{8629C330-BAE4-46C8-AF56-97D11CACA822}" presName="sibTrans" presStyleCnt="0"/>
      <dgm:spPr/>
    </dgm:pt>
    <dgm:pt modelId="{594B3BA1-BA08-4416-B3ED-EEB2E9B9F4AA}" type="pres">
      <dgm:prSet presAssocID="{CD2D48F1-66B1-41B5-9B6E-F3143F4EDE88}" presName="compNode" presStyleCnt="0"/>
      <dgm:spPr/>
    </dgm:pt>
    <dgm:pt modelId="{C1797F0E-1DD3-4C69-9558-2E5E0D35F86B}" type="pres">
      <dgm:prSet presAssocID="{CD2D48F1-66B1-41B5-9B6E-F3143F4EDE88}" presName="bgRect" presStyleLbl="bgShp" presStyleIdx="1" presStyleCnt="3"/>
      <dgm:spPr/>
    </dgm:pt>
    <dgm:pt modelId="{2132D9D6-16EE-43A3-9BC0-FBCD182DCAC0}" type="pres">
      <dgm:prSet presAssocID="{CD2D48F1-66B1-41B5-9B6E-F3143F4EDE8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15281765-816F-4F07-9677-6B6C917E968E}" type="pres">
      <dgm:prSet presAssocID="{CD2D48F1-66B1-41B5-9B6E-F3143F4EDE88}" presName="spaceRect" presStyleCnt="0"/>
      <dgm:spPr/>
    </dgm:pt>
    <dgm:pt modelId="{3549FE20-5965-4F64-A41A-82A3C22A94AB}" type="pres">
      <dgm:prSet presAssocID="{CD2D48F1-66B1-41B5-9B6E-F3143F4EDE88}" presName="parTx" presStyleLbl="revTx" presStyleIdx="1" presStyleCnt="3">
        <dgm:presLayoutVars>
          <dgm:chMax val="0"/>
          <dgm:chPref val="0"/>
        </dgm:presLayoutVars>
      </dgm:prSet>
      <dgm:spPr/>
    </dgm:pt>
    <dgm:pt modelId="{057CB7C4-56CB-4A13-AC4E-620AC7214D63}" type="pres">
      <dgm:prSet presAssocID="{EB4D22AC-4314-42E5-96F8-D071565082C2}" presName="sibTrans" presStyleCnt="0"/>
      <dgm:spPr/>
    </dgm:pt>
    <dgm:pt modelId="{F70B5179-1034-437E-B1C2-F2A562FD10B4}" type="pres">
      <dgm:prSet presAssocID="{1ED650C2-A737-4808-BCD1-0CAA910960EA}" presName="compNode" presStyleCnt="0"/>
      <dgm:spPr/>
    </dgm:pt>
    <dgm:pt modelId="{F69DCD1E-6776-40C3-B01F-C000FF0FDF50}" type="pres">
      <dgm:prSet presAssocID="{1ED650C2-A737-4808-BCD1-0CAA910960EA}" presName="bgRect" presStyleLbl="bgShp" presStyleIdx="2" presStyleCnt="3"/>
      <dgm:spPr/>
    </dgm:pt>
    <dgm:pt modelId="{38CA750F-B87F-4703-A765-9DA035612E6E}" type="pres">
      <dgm:prSet presAssocID="{1ED650C2-A737-4808-BCD1-0CAA910960E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6564461-6F88-4BAD-A008-8F5F784F6DFF}" type="pres">
      <dgm:prSet presAssocID="{1ED650C2-A737-4808-BCD1-0CAA910960EA}" presName="spaceRect" presStyleCnt="0"/>
      <dgm:spPr/>
    </dgm:pt>
    <dgm:pt modelId="{23268A33-328F-4543-8E75-0151BFCE154C}" type="pres">
      <dgm:prSet presAssocID="{1ED650C2-A737-4808-BCD1-0CAA910960E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1A15419-4FDF-4F34-AE57-14FD95868E16}" srcId="{8C42AC64-FE7C-4F00-94CE-15FF69EC43AD}" destId="{99537026-3585-4074-A3EC-D59AB4E1B3A6}" srcOrd="0" destOrd="0" parTransId="{4CB5EE7C-D074-413F-9B7F-1593A4BB1734}" sibTransId="{8629C330-BAE4-46C8-AF56-97D11CACA822}"/>
    <dgm:cxn modelId="{5A0BA047-7EAD-4C72-B132-F804990CB561}" srcId="{8C42AC64-FE7C-4F00-94CE-15FF69EC43AD}" destId="{1ED650C2-A737-4808-BCD1-0CAA910960EA}" srcOrd="2" destOrd="0" parTransId="{2033CB33-5AAB-458D-B350-0DA89A6F16C9}" sibTransId="{B46918F7-F6D2-4EFF-8572-C00AF43707D7}"/>
    <dgm:cxn modelId="{9CD2547A-171A-4EE1-84A6-4E6AAD3D2043}" type="presOf" srcId="{1ED650C2-A737-4808-BCD1-0CAA910960EA}" destId="{23268A33-328F-4543-8E75-0151BFCE154C}" srcOrd="0" destOrd="0" presId="urn:microsoft.com/office/officeart/2018/2/layout/IconVerticalSolidList"/>
    <dgm:cxn modelId="{557C897C-F27C-4947-8EE3-E8B09E2ECD52}" srcId="{8C42AC64-FE7C-4F00-94CE-15FF69EC43AD}" destId="{CD2D48F1-66B1-41B5-9B6E-F3143F4EDE88}" srcOrd="1" destOrd="0" parTransId="{A2227E44-5794-4383-BA78-E2911C0946CF}" sibTransId="{EB4D22AC-4314-42E5-96F8-D071565082C2}"/>
    <dgm:cxn modelId="{8E43A7A7-6352-4DBA-8F20-188D2D259226}" type="presOf" srcId="{8C42AC64-FE7C-4F00-94CE-15FF69EC43AD}" destId="{135CFC30-8938-43B5-B17F-C124050D4196}" srcOrd="0" destOrd="0" presId="urn:microsoft.com/office/officeart/2018/2/layout/IconVerticalSolidList"/>
    <dgm:cxn modelId="{F0AA90E3-6498-485B-9331-22EAA10A1EF7}" type="presOf" srcId="{99537026-3585-4074-A3EC-D59AB4E1B3A6}" destId="{2B67FE5B-1B7B-4C44-931B-A39C9B70E50F}" srcOrd="0" destOrd="0" presId="urn:microsoft.com/office/officeart/2018/2/layout/IconVerticalSolidList"/>
    <dgm:cxn modelId="{BAF289F9-28C6-40E4-8777-0BFF1253C933}" type="presOf" srcId="{CD2D48F1-66B1-41B5-9B6E-F3143F4EDE88}" destId="{3549FE20-5965-4F64-A41A-82A3C22A94AB}" srcOrd="0" destOrd="0" presId="urn:microsoft.com/office/officeart/2018/2/layout/IconVerticalSolidList"/>
    <dgm:cxn modelId="{4ED0F3E9-A161-4547-B241-663585744742}" type="presParOf" srcId="{135CFC30-8938-43B5-B17F-C124050D4196}" destId="{112478EE-FDD3-48D4-959C-9F0050762487}" srcOrd="0" destOrd="0" presId="urn:microsoft.com/office/officeart/2018/2/layout/IconVerticalSolidList"/>
    <dgm:cxn modelId="{1D29634F-A025-4D39-B5C9-198677498348}" type="presParOf" srcId="{112478EE-FDD3-48D4-959C-9F0050762487}" destId="{A0EF6723-F543-4A1A-BC31-F07DE0EFC28E}" srcOrd="0" destOrd="0" presId="urn:microsoft.com/office/officeart/2018/2/layout/IconVerticalSolidList"/>
    <dgm:cxn modelId="{CE4EDE4E-7AEE-435C-B344-4DA51E3B18AA}" type="presParOf" srcId="{112478EE-FDD3-48D4-959C-9F0050762487}" destId="{5DCD3FF3-D157-459A-9873-9C87CBA26612}" srcOrd="1" destOrd="0" presId="urn:microsoft.com/office/officeart/2018/2/layout/IconVerticalSolidList"/>
    <dgm:cxn modelId="{F929B1EA-5667-4E7A-B993-6250E6EEE2B8}" type="presParOf" srcId="{112478EE-FDD3-48D4-959C-9F0050762487}" destId="{E4423964-D607-473C-B347-F5AA03A44601}" srcOrd="2" destOrd="0" presId="urn:microsoft.com/office/officeart/2018/2/layout/IconVerticalSolidList"/>
    <dgm:cxn modelId="{C8FAA6D1-E799-47D1-9308-0848836F1BB5}" type="presParOf" srcId="{112478EE-FDD3-48D4-959C-9F0050762487}" destId="{2B67FE5B-1B7B-4C44-931B-A39C9B70E50F}" srcOrd="3" destOrd="0" presId="urn:microsoft.com/office/officeart/2018/2/layout/IconVerticalSolidList"/>
    <dgm:cxn modelId="{6C6109F7-09AE-445F-9A76-9E48F58A2A33}" type="presParOf" srcId="{135CFC30-8938-43B5-B17F-C124050D4196}" destId="{8B44018C-0FB3-4855-BA83-C489208CDAE8}" srcOrd="1" destOrd="0" presId="urn:microsoft.com/office/officeart/2018/2/layout/IconVerticalSolidList"/>
    <dgm:cxn modelId="{CF966EE8-B9BA-4C5F-BFF5-E5AA6685A7CE}" type="presParOf" srcId="{135CFC30-8938-43B5-B17F-C124050D4196}" destId="{594B3BA1-BA08-4416-B3ED-EEB2E9B9F4AA}" srcOrd="2" destOrd="0" presId="urn:microsoft.com/office/officeart/2018/2/layout/IconVerticalSolidList"/>
    <dgm:cxn modelId="{9DB92F7C-3D57-4417-B5D5-582CD9142752}" type="presParOf" srcId="{594B3BA1-BA08-4416-B3ED-EEB2E9B9F4AA}" destId="{C1797F0E-1DD3-4C69-9558-2E5E0D35F86B}" srcOrd="0" destOrd="0" presId="urn:microsoft.com/office/officeart/2018/2/layout/IconVerticalSolidList"/>
    <dgm:cxn modelId="{7ED23ED2-54CB-4FE1-BEB5-1E3C6C92D950}" type="presParOf" srcId="{594B3BA1-BA08-4416-B3ED-EEB2E9B9F4AA}" destId="{2132D9D6-16EE-43A3-9BC0-FBCD182DCAC0}" srcOrd="1" destOrd="0" presId="urn:microsoft.com/office/officeart/2018/2/layout/IconVerticalSolidList"/>
    <dgm:cxn modelId="{BBC0CC7B-89D4-4898-8497-D426BED9C117}" type="presParOf" srcId="{594B3BA1-BA08-4416-B3ED-EEB2E9B9F4AA}" destId="{15281765-816F-4F07-9677-6B6C917E968E}" srcOrd="2" destOrd="0" presId="urn:microsoft.com/office/officeart/2018/2/layout/IconVerticalSolidList"/>
    <dgm:cxn modelId="{290A3158-C435-45E6-85B7-F7CD7B43099A}" type="presParOf" srcId="{594B3BA1-BA08-4416-B3ED-EEB2E9B9F4AA}" destId="{3549FE20-5965-4F64-A41A-82A3C22A94AB}" srcOrd="3" destOrd="0" presId="urn:microsoft.com/office/officeart/2018/2/layout/IconVerticalSolidList"/>
    <dgm:cxn modelId="{3A4182C2-ADE5-4775-811E-E22A8F9AD2D6}" type="presParOf" srcId="{135CFC30-8938-43B5-B17F-C124050D4196}" destId="{057CB7C4-56CB-4A13-AC4E-620AC7214D63}" srcOrd="3" destOrd="0" presId="urn:microsoft.com/office/officeart/2018/2/layout/IconVerticalSolidList"/>
    <dgm:cxn modelId="{47335589-3AED-40F9-B38B-E741046DB754}" type="presParOf" srcId="{135CFC30-8938-43B5-B17F-C124050D4196}" destId="{F70B5179-1034-437E-B1C2-F2A562FD10B4}" srcOrd="4" destOrd="0" presId="urn:microsoft.com/office/officeart/2018/2/layout/IconVerticalSolidList"/>
    <dgm:cxn modelId="{3B129C40-6E1E-4AA0-9F74-D676A43EB993}" type="presParOf" srcId="{F70B5179-1034-437E-B1C2-F2A562FD10B4}" destId="{F69DCD1E-6776-40C3-B01F-C000FF0FDF50}" srcOrd="0" destOrd="0" presId="urn:microsoft.com/office/officeart/2018/2/layout/IconVerticalSolidList"/>
    <dgm:cxn modelId="{7893F1D9-3F4D-4971-8F02-325E883E46AD}" type="presParOf" srcId="{F70B5179-1034-437E-B1C2-F2A562FD10B4}" destId="{38CA750F-B87F-4703-A765-9DA035612E6E}" srcOrd="1" destOrd="0" presId="urn:microsoft.com/office/officeart/2018/2/layout/IconVerticalSolidList"/>
    <dgm:cxn modelId="{CE557BDB-8655-4D22-B929-472A7C5F3B33}" type="presParOf" srcId="{F70B5179-1034-437E-B1C2-F2A562FD10B4}" destId="{06564461-6F88-4BAD-A008-8F5F784F6DFF}" srcOrd="2" destOrd="0" presId="urn:microsoft.com/office/officeart/2018/2/layout/IconVerticalSolidList"/>
    <dgm:cxn modelId="{5A333484-3607-48B5-9B09-2E4FCA631A4F}" type="presParOf" srcId="{F70B5179-1034-437E-B1C2-F2A562FD10B4}" destId="{23268A33-328F-4543-8E75-0151BFCE154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4459E4-548B-413E-85D0-80874E935656}">
      <dsp:nvSpPr>
        <dsp:cNvPr id="0" name=""/>
        <dsp:cNvSpPr/>
      </dsp:nvSpPr>
      <dsp:spPr>
        <a:xfrm>
          <a:off x="446382" y="830853"/>
          <a:ext cx="1269562" cy="1269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BB9F22-F4C4-4FDF-AAE1-2B59E0526594}">
      <dsp:nvSpPr>
        <dsp:cNvPr id="0" name=""/>
        <dsp:cNvSpPr/>
      </dsp:nvSpPr>
      <dsp:spPr>
        <a:xfrm>
          <a:off x="716944" y="1101415"/>
          <a:ext cx="728437" cy="728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EA6980-7EFD-46A4-821B-00E98B71D3D8}">
      <dsp:nvSpPr>
        <dsp:cNvPr id="0" name=""/>
        <dsp:cNvSpPr/>
      </dsp:nvSpPr>
      <dsp:spPr>
        <a:xfrm>
          <a:off x="40538" y="2495853"/>
          <a:ext cx="20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0" i="0" kern="1200"/>
            <a:t>- Split data into training and testing sets</a:t>
          </a:r>
          <a:endParaRPr lang="en-US" sz="1500" kern="1200"/>
        </a:p>
      </dsp:txBody>
      <dsp:txXfrm>
        <a:off x="40538" y="2495853"/>
        <a:ext cx="2081250" cy="720000"/>
      </dsp:txXfrm>
    </dsp:sp>
    <dsp:sp modelId="{BC4B4FB4-EFBA-48C1-B5FE-01CCA2071287}">
      <dsp:nvSpPr>
        <dsp:cNvPr id="0" name=""/>
        <dsp:cNvSpPr/>
      </dsp:nvSpPr>
      <dsp:spPr>
        <a:xfrm>
          <a:off x="2891850" y="830853"/>
          <a:ext cx="1269562" cy="1269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157855-F3CC-48FF-8EC9-C842A627702D}">
      <dsp:nvSpPr>
        <dsp:cNvPr id="0" name=""/>
        <dsp:cNvSpPr/>
      </dsp:nvSpPr>
      <dsp:spPr>
        <a:xfrm>
          <a:off x="3162413" y="1101415"/>
          <a:ext cx="728437" cy="728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DA6287-9524-4635-B142-E286EFA92D62}">
      <dsp:nvSpPr>
        <dsp:cNvPr id="0" name=""/>
        <dsp:cNvSpPr/>
      </dsp:nvSpPr>
      <dsp:spPr>
        <a:xfrm>
          <a:off x="2486007" y="2495853"/>
          <a:ext cx="20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0" i="0" kern="1200"/>
            <a:t>- Evaluated models using accuracy and F1 score</a:t>
          </a:r>
          <a:endParaRPr lang="en-US" sz="1500" kern="1200"/>
        </a:p>
      </dsp:txBody>
      <dsp:txXfrm>
        <a:off x="2486007" y="2495853"/>
        <a:ext cx="2081250" cy="720000"/>
      </dsp:txXfrm>
    </dsp:sp>
    <dsp:sp modelId="{1ADA57B5-8276-4C7E-ABA8-807D660B20EC}">
      <dsp:nvSpPr>
        <dsp:cNvPr id="0" name=""/>
        <dsp:cNvSpPr/>
      </dsp:nvSpPr>
      <dsp:spPr>
        <a:xfrm>
          <a:off x="5337319" y="830853"/>
          <a:ext cx="1269562" cy="1269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555FCE-951E-4FFF-813F-0AD8A55687B6}">
      <dsp:nvSpPr>
        <dsp:cNvPr id="0" name=""/>
        <dsp:cNvSpPr/>
      </dsp:nvSpPr>
      <dsp:spPr>
        <a:xfrm>
          <a:off x="5607881" y="1101415"/>
          <a:ext cx="728437" cy="728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DBDDE0-CB94-452C-9047-AD3811BD3680}">
      <dsp:nvSpPr>
        <dsp:cNvPr id="0" name=""/>
        <dsp:cNvSpPr/>
      </dsp:nvSpPr>
      <dsp:spPr>
        <a:xfrm>
          <a:off x="4931475" y="2495853"/>
          <a:ext cx="20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0" i="0" kern="1200"/>
            <a:t>- Confusion matrix analysis</a:t>
          </a:r>
          <a:endParaRPr lang="en-US" sz="1500" kern="1200"/>
        </a:p>
      </dsp:txBody>
      <dsp:txXfrm>
        <a:off x="4931475" y="2495853"/>
        <a:ext cx="2081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EF6723-F543-4A1A-BC31-F07DE0EFC28E}">
      <dsp:nvSpPr>
        <dsp:cNvPr id="0" name=""/>
        <dsp:cNvSpPr/>
      </dsp:nvSpPr>
      <dsp:spPr>
        <a:xfrm>
          <a:off x="0" y="558"/>
          <a:ext cx="4872038" cy="13059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CD3FF3-D157-459A-9873-9C87CBA26612}">
      <dsp:nvSpPr>
        <dsp:cNvPr id="0" name=""/>
        <dsp:cNvSpPr/>
      </dsp:nvSpPr>
      <dsp:spPr>
        <a:xfrm>
          <a:off x="395054" y="294400"/>
          <a:ext cx="718281" cy="7182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67FE5B-1B7B-4C44-931B-A39C9B70E50F}">
      <dsp:nvSpPr>
        <dsp:cNvPr id="0" name=""/>
        <dsp:cNvSpPr/>
      </dsp:nvSpPr>
      <dsp:spPr>
        <a:xfrm>
          <a:off x="1508391" y="558"/>
          <a:ext cx="3363646" cy="1305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215" tIns="138215" rIns="138215" bIns="13821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- Incorporate more features like wind direction, dew point</a:t>
          </a:r>
          <a:endParaRPr lang="en-US" sz="2200" kern="1200"/>
        </a:p>
      </dsp:txBody>
      <dsp:txXfrm>
        <a:off x="1508391" y="558"/>
        <a:ext cx="3363646" cy="1305966"/>
      </dsp:txXfrm>
    </dsp:sp>
    <dsp:sp modelId="{C1797F0E-1DD3-4C69-9558-2E5E0D35F86B}">
      <dsp:nvSpPr>
        <dsp:cNvPr id="0" name=""/>
        <dsp:cNvSpPr/>
      </dsp:nvSpPr>
      <dsp:spPr>
        <a:xfrm>
          <a:off x="0" y="1633016"/>
          <a:ext cx="4872038" cy="13059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32D9D6-16EE-43A3-9BC0-FBCD182DCAC0}">
      <dsp:nvSpPr>
        <dsp:cNvPr id="0" name=""/>
        <dsp:cNvSpPr/>
      </dsp:nvSpPr>
      <dsp:spPr>
        <a:xfrm>
          <a:off x="395054" y="1926859"/>
          <a:ext cx="718281" cy="7182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49FE20-5965-4F64-A41A-82A3C22A94AB}">
      <dsp:nvSpPr>
        <dsp:cNvPr id="0" name=""/>
        <dsp:cNvSpPr/>
      </dsp:nvSpPr>
      <dsp:spPr>
        <a:xfrm>
          <a:off x="1508391" y="1633016"/>
          <a:ext cx="3363646" cy="1305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215" tIns="138215" rIns="138215" bIns="13821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- Experiment with more advanced models</a:t>
          </a:r>
          <a:endParaRPr lang="en-US" sz="2200" kern="1200"/>
        </a:p>
      </dsp:txBody>
      <dsp:txXfrm>
        <a:off x="1508391" y="1633016"/>
        <a:ext cx="3363646" cy="1305966"/>
      </dsp:txXfrm>
    </dsp:sp>
    <dsp:sp modelId="{F69DCD1E-6776-40C3-B01F-C000FF0FDF50}">
      <dsp:nvSpPr>
        <dsp:cNvPr id="0" name=""/>
        <dsp:cNvSpPr/>
      </dsp:nvSpPr>
      <dsp:spPr>
        <a:xfrm>
          <a:off x="0" y="3265475"/>
          <a:ext cx="4872038" cy="13059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CA750F-B87F-4703-A765-9DA035612E6E}">
      <dsp:nvSpPr>
        <dsp:cNvPr id="0" name=""/>
        <dsp:cNvSpPr/>
      </dsp:nvSpPr>
      <dsp:spPr>
        <a:xfrm>
          <a:off x="395054" y="3559317"/>
          <a:ext cx="718281" cy="7182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268A33-328F-4543-8E75-0151BFCE154C}">
      <dsp:nvSpPr>
        <dsp:cNvPr id="0" name=""/>
        <dsp:cNvSpPr/>
      </dsp:nvSpPr>
      <dsp:spPr>
        <a:xfrm>
          <a:off x="1508391" y="3265475"/>
          <a:ext cx="3363646" cy="1305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215" tIns="138215" rIns="138215" bIns="13821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- Continuous model refinement with new data</a:t>
          </a:r>
          <a:endParaRPr lang="en-US" sz="2200" kern="1200"/>
        </a:p>
      </dsp:txBody>
      <dsp:txXfrm>
        <a:off x="1508391" y="3265475"/>
        <a:ext cx="3363646" cy="13059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98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44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839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005239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55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200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7810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1560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284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074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45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905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09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343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628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11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059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25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ermometer outdoors">
            <a:extLst>
              <a:ext uri="{FF2B5EF4-FFF2-40B4-BE49-F238E27FC236}">
                <a16:creationId xmlns:a16="http://schemas.microsoft.com/office/drawing/2014/main" id="{42F070F6-6C2E-CC99-28B1-2D64B423E13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r="10999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447800"/>
            <a:ext cx="6619243" cy="33295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t>Weather Classification Project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4777380"/>
            <a:ext cx="6619243" cy="861420"/>
          </a:xfrm>
        </p:spPr>
        <p:txBody>
          <a:bodyPr>
            <a:normAutofit/>
          </a:bodyPr>
          <a:lstStyle/>
          <a:p>
            <a:r>
              <a:t>Data Analysis and Machine Learning Approach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hree darts on bullseye">
            <a:extLst>
              <a:ext uri="{FF2B5EF4-FFF2-40B4-BE49-F238E27FC236}">
                <a16:creationId xmlns:a16="http://schemas.microsoft.com/office/drawing/2014/main" id="{B8E48E80-E7E0-2E65-1DAC-BB3295B5B4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11334"/>
          <a:stretch/>
        </p:blipFill>
        <p:spPr>
          <a:xfrm>
            <a:off x="20" y="-1"/>
            <a:ext cx="91439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83" y="452718"/>
            <a:ext cx="7053542" cy="1400530"/>
          </a:xfrm>
        </p:spPr>
        <p:txBody>
          <a:bodyPr>
            <a:normAutofit/>
          </a:bodyPr>
          <a:lstStyle/>
          <a:p>
            <a:r>
              <a:t>Results and Inferences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484" y="2052918"/>
            <a:ext cx="6709905" cy="4195481"/>
          </a:xfrm>
        </p:spPr>
        <p:txBody>
          <a:bodyPr>
            <a:normAutofit/>
          </a:bodyPr>
          <a:lstStyle/>
          <a:p>
            <a:r>
              <a:t>- Logistic Regression: Accuracy 0.85, F1 Score 0.83</a:t>
            </a:r>
          </a:p>
          <a:p>
            <a:r>
              <a:t>- Decision Tree: Accuracy 0.80, F1 Score 0.78</a:t>
            </a:r>
          </a:p>
          <a:p>
            <a:r>
              <a:t>- Random Forest: Accuracy 0.88, F1 Score 0.87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7" y="629266"/>
            <a:ext cx="4641143" cy="1622321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EBEBEB"/>
                </a:solidFill>
              </a:rPr>
              <a:t>Visualizations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697" y="2438400"/>
            <a:ext cx="4641142" cy="37854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Visual representations of data insights and model evaluations, including correlation heatmaps, boxplots, and confusion matrices.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61980" y="-1"/>
            <a:ext cx="419604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lex maths formulae on a blackboard">
            <a:extLst>
              <a:ext uri="{FF2B5EF4-FFF2-40B4-BE49-F238E27FC236}">
                <a16:creationId xmlns:a16="http://schemas.microsoft.com/office/drawing/2014/main" id="{A5453B6E-902B-2F00-422F-0CCF115C34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150" r="23226" b="-1"/>
          <a:stretch/>
        </p:blipFill>
        <p:spPr>
          <a:xfrm>
            <a:off x="5421881" y="1"/>
            <a:ext cx="3722434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1785" y="629266"/>
            <a:ext cx="3575604" cy="1641986"/>
          </a:xfrm>
        </p:spPr>
        <p:txBody>
          <a:bodyPr>
            <a:normAutofit/>
          </a:bodyPr>
          <a:lstStyle/>
          <a:p>
            <a:r>
              <a:t>Conclusion</a:t>
            </a:r>
          </a:p>
        </p:txBody>
      </p:sp>
      <p:pic>
        <p:nvPicPr>
          <p:cNvPr id="5" name="Picture 4" descr="Person holding a compass">
            <a:extLst>
              <a:ext uri="{FF2B5EF4-FFF2-40B4-BE49-F238E27FC236}">
                <a16:creationId xmlns:a16="http://schemas.microsoft.com/office/drawing/2014/main" id="{150AF05C-9E08-1FB8-FC7D-399CEB9CD9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407" r="36760" b="-1"/>
          <a:stretch/>
        </p:blipFill>
        <p:spPr>
          <a:xfrm>
            <a:off x="20" y="10"/>
            <a:ext cx="3475989" cy="685799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1785" y="2438400"/>
            <a:ext cx="3575604" cy="3809999"/>
          </a:xfrm>
        </p:spPr>
        <p:txBody>
          <a:bodyPr>
            <a:normAutofit/>
          </a:bodyPr>
          <a:lstStyle/>
          <a:p>
            <a:r>
              <a:t>- Successfully classified weather types with good accuracy</a:t>
            </a:r>
          </a:p>
          <a:p>
            <a:r>
              <a:t>- Random Forest outperformed other models</a:t>
            </a:r>
          </a:p>
          <a:p>
            <a:r>
              <a:t>- Insights can inform weather forecasting systems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891" y="1447800"/>
            <a:ext cx="2331469" cy="4572000"/>
          </a:xfrm>
        </p:spPr>
        <p:txBody>
          <a:bodyPr anchor="ctr">
            <a:normAutofit/>
          </a:bodyPr>
          <a:lstStyle/>
          <a:p>
            <a:r>
              <a:rPr lang="en-IN" sz="2800">
                <a:solidFill>
                  <a:srgbClr val="F2F2F2"/>
                </a:solidFill>
              </a:rPr>
              <a:t>Future Work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0982" y="0"/>
            <a:ext cx="6023018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61082" y="-1"/>
            <a:ext cx="419604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FEC78FA5-FF36-E90F-3931-E3728CD061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7087492"/>
              </p:ext>
            </p:extLst>
          </p:nvPr>
        </p:nvGraphicFramePr>
        <p:xfrm>
          <a:off x="3786187" y="1447800"/>
          <a:ext cx="4872038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7" y="629266"/>
            <a:ext cx="3596612" cy="1641987"/>
          </a:xfrm>
        </p:spPr>
        <p:txBody>
          <a:bodyPr>
            <a:normAutofit/>
          </a:bodyPr>
          <a:lstStyle/>
          <a:p>
            <a:r>
              <a:rPr lang="en-IN"/>
              <a:t>Introduction</a:t>
            </a:r>
          </a:p>
        </p:txBody>
      </p:sp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6F187486-FF73-A3F1-319F-932B84F335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366" r="24859" b="-1"/>
          <a:stretch/>
        </p:blipFill>
        <p:spPr>
          <a:xfrm>
            <a:off x="4570807" y="609601"/>
            <a:ext cx="4087417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A047838-7F9E-43CF-A116-26E7AAA8F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75" y="2438401"/>
            <a:ext cx="3597942" cy="3809998"/>
          </a:xfrm>
        </p:spPr>
        <p:txBody>
          <a:bodyPr>
            <a:normAutofit/>
          </a:bodyPr>
          <a:lstStyle/>
          <a:p>
            <a:r>
              <a:rPr lang="en-US"/>
              <a:t>This project aims to classify weather types using a dataset that includes various meteorological features. The analysis utilizes data exploration, feature engineering, and machine learning techniques.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001" y="629266"/>
            <a:ext cx="2497746" cy="1641986"/>
          </a:xfrm>
        </p:spPr>
        <p:txBody>
          <a:bodyPr>
            <a:normAutofit/>
          </a:bodyPr>
          <a:lstStyle/>
          <a:p>
            <a:r>
              <a:rPr lang="en-IN" sz="3900"/>
              <a:t>Data Overview</a:t>
            </a:r>
          </a:p>
        </p:txBody>
      </p:sp>
      <p:pic>
        <p:nvPicPr>
          <p:cNvPr id="15" name="Picture 14" descr="Graph">
            <a:extLst>
              <a:ext uri="{FF2B5EF4-FFF2-40B4-BE49-F238E27FC236}">
                <a16:creationId xmlns:a16="http://schemas.microsoft.com/office/drawing/2014/main" id="{286F656A-5A73-5866-121F-82B86283FE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530" r="29796"/>
          <a:stretch/>
        </p:blipFill>
        <p:spPr>
          <a:xfrm>
            <a:off x="3476010" y="10"/>
            <a:ext cx="5670097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26E2FAE-FA60-497B-B2CB-7702C6F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001" y="2438400"/>
            <a:ext cx="2497746" cy="38099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900"/>
              <a:t>- Dataset: Weather data with multiple features</a:t>
            </a:r>
          </a:p>
          <a:p>
            <a:pPr>
              <a:lnSpc>
                <a:spcPct val="90000"/>
              </a:lnSpc>
            </a:pPr>
            <a:r>
              <a:rPr lang="en-US" sz="1900"/>
              <a:t>- Features: Temperature, Humidity, Precipitation, etc.</a:t>
            </a:r>
          </a:p>
          <a:p>
            <a:pPr>
              <a:lnSpc>
                <a:spcPct val="90000"/>
              </a:lnSpc>
            </a:pPr>
            <a:r>
              <a:rPr lang="en-US" sz="1900"/>
              <a:t>- Objective: Predict weather type based on features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7" y="629266"/>
            <a:ext cx="3596612" cy="1641987"/>
          </a:xfrm>
        </p:spPr>
        <p:txBody>
          <a:bodyPr>
            <a:normAutofit/>
          </a:bodyPr>
          <a:lstStyle/>
          <a:p>
            <a:r>
              <a:rPr lang="en-IN" sz="3900"/>
              <a:t>Setting Up the Environment</a:t>
            </a:r>
          </a:p>
        </p:txBody>
      </p:sp>
      <p:pic>
        <p:nvPicPr>
          <p:cNvPr id="5" name="Picture 4" descr="Sheep going through pipes">
            <a:extLst>
              <a:ext uri="{FF2B5EF4-FFF2-40B4-BE49-F238E27FC236}">
                <a16:creationId xmlns:a16="http://schemas.microsoft.com/office/drawing/2014/main" id="{D91FFF0A-0DD8-6B33-CB58-C042F11D69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808" r="16452" b="2"/>
          <a:stretch/>
        </p:blipFill>
        <p:spPr>
          <a:xfrm>
            <a:off x="4570807" y="609601"/>
            <a:ext cx="4087417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A047838-7F9E-43CF-A116-26E7AAA8F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75" y="2438401"/>
            <a:ext cx="3597942" cy="3809998"/>
          </a:xfrm>
        </p:spPr>
        <p:txBody>
          <a:bodyPr>
            <a:normAutofit/>
          </a:bodyPr>
          <a:lstStyle/>
          <a:p>
            <a:r>
              <a:rPr lang="en-US"/>
              <a:t>Tools and Libraries:</a:t>
            </a:r>
          </a:p>
          <a:p>
            <a:r>
              <a:rPr lang="en-US"/>
              <a:t>- PySpark for data processing and machine learning</a:t>
            </a:r>
          </a:p>
          <a:p>
            <a:r>
              <a:rPr lang="en-US"/>
              <a:t>- Pandas for data manipulation</a:t>
            </a:r>
          </a:p>
          <a:p>
            <a:r>
              <a:rPr lang="en-US"/>
              <a:t>- Matplotlib and Seaborn for visualization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7" y="629266"/>
            <a:ext cx="3596612" cy="1641987"/>
          </a:xfrm>
        </p:spPr>
        <p:txBody>
          <a:bodyPr>
            <a:normAutofit/>
          </a:bodyPr>
          <a:lstStyle/>
          <a:p>
            <a:r>
              <a:rPr lang="en-IN"/>
              <a:t>Data Exploration</a:t>
            </a:r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2F754D8C-996F-032E-B6D3-F46D28A040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38" r="42276"/>
          <a:stretch/>
        </p:blipFill>
        <p:spPr>
          <a:xfrm>
            <a:off x="4570807" y="609601"/>
            <a:ext cx="4087417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A047838-7F9E-43CF-A116-26E7AAA8F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75" y="2438401"/>
            <a:ext cx="3597942" cy="3809998"/>
          </a:xfrm>
        </p:spPr>
        <p:txBody>
          <a:bodyPr>
            <a:normAutofit/>
          </a:bodyPr>
          <a:lstStyle/>
          <a:p>
            <a:r>
              <a:rPr lang="en-US"/>
              <a:t>Key findings from the initial exploratory data analysis:</a:t>
            </a:r>
          </a:p>
          <a:p>
            <a:r>
              <a:rPr lang="en-US"/>
              <a:t>- Distribution of weather types</a:t>
            </a:r>
          </a:p>
          <a:p>
            <a:r>
              <a:rPr lang="en-US"/>
              <a:t>- Seasonal patterns in weather data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7" y="629266"/>
            <a:ext cx="3596612" cy="1641987"/>
          </a:xfrm>
        </p:spPr>
        <p:txBody>
          <a:bodyPr>
            <a:normAutofit/>
          </a:bodyPr>
          <a:lstStyle/>
          <a:p>
            <a:r>
              <a:rPr lang="en-IN"/>
              <a:t>Data Cleaning</a:t>
            </a:r>
          </a:p>
        </p:txBody>
      </p:sp>
      <p:pic>
        <p:nvPicPr>
          <p:cNvPr id="5" name="Picture 4" descr="Graphs and plots layered on a blue digital screen">
            <a:extLst>
              <a:ext uri="{FF2B5EF4-FFF2-40B4-BE49-F238E27FC236}">
                <a16:creationId xmlns:a16="http://schemas.microsoft.com/office/drawing/2014/main" id="{85C46CF2-D56A-8AFE-4C0E-9FA141CEBA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185" r="24450"/>
          <a:stretch/>
        </p:blipFill>
        <p:spPr>
          <a:xfrm>
            <a:off x="4570807" y="609601"/>
            <a:ext cx="4087417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A047838-7F9E-43CF-A116-26E7AAA8F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75" y="2438401"/>
            <a:ext cx="3597942" cy="3809998"/>
          </a:xfrm>
        </p:spPr>
        <p:txBody>
          <a:bodyPr>
            <a:normAutofit/>
          </a:bodyPr>
          <a:lstStyle/>
          <a:p>
            <a:r>
              <a:rPr lang="en-US"/>
              <a:t>- Handling missing values</a:t>
            </a:r>
          </a:p>
          <a:p>
            <a:r>
              <a:rPr lang="en-US"/>
              <a:t>- Dropping correlated features (e.g., 'Humidity')</a:t>
            </a:r>
          </a:p>
          <a:p>
            <a:r>
              <a:rPr lang="en-US"/>
              <a:t>- Encoding categorical variables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7" y="629266"/>
            <a:ext cx="3596612" cy="1641987"/>
          </a:xfrm>
        </p:spPr>
        <p:txBody>
          <a:bodyPr>
            <a:normAutofit/>
          </a:bodyPr>
          <a:lstStyle/>
          <a:p>
            <a:r>
              <a:rPr lang="en-IN"/>
              <a:t>Feature Engineering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D69B706E-8D34-FB95-0AB1-986AFB2D5E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95" r="46020"/>
          <a:stretch/>
        </p:blipFill>
        <p:spPr>
          <a:xfrm>
            <a:off x="4570807" y="609601"/>
            <a:ext cx="4087417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A047838-7F9E-43CF-A116-26E7AAA8F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75" y="2438401"/>
            <a:ext cx="3597942" cy="3809998"/>
          </a:xfrm>
        </p:spPr>
        <p:txBody>
          <a:bodyPr>
            <a:normAutofit/>
          </a:bodyPr>
          <a:lstStyle/>
          <a:p>
            <a:r>
              <a:rPr lang="en-US"/>
              <a:t>- Transforming features into numerical format</a:t>
            </a:r>
          </a:p>
          <a:p>
            <a:r>
              <a:rPr lang="en-US"/>
              <a:t>- One-hot encoding for categorical variables</a:t>
            </a:r>
          </a:p>
          <a:p>
            <a:r>
              <a:rPr lang="en-US"/>
              <a:t>- Feature scaling using StandardScaler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Vibrant green forest">
            <a:extLst>
              <a:ext uri="{FF2B5EF4-FFF2-40B4-BE49-F238E27FC236}">
                <a16:creationId xmlns:a16="http://schemas.microsoft.com/office/drawing/2014/main" id="{874F9CB7-E364-6DF7-CE61-18D03C8AB1F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2999" r="8000" b="-2"/>
          <a:stretch/>
        </p:blipFill>
        <p:spPr>
          <a:xfrm>
            <a:off x="20" y="-1"/>
            <a:ext cx="91439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83" y="452718"/>
            <a:ext cx="7053542" cy="1400530"/>
          </a:xfrm>
        </p:spPr>
        <p:txBody>
          <a:bodyPr>
            <a:normAutofit/>
          </a:bodyPr>
          <a:lstStyle/>
          <a:p>
            <a:r>
              <a:rPr lang="en-IN"/>
              <a:t>Modeling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484" y="2052918"/>
            <a:ext cx="6709905" cy="4195481"/>
          </a:xfrm>
        </p:spPr>
        <p:txBody>
          <a:bodyPr>
            <a:normAutofit/>
          </a:bodyPr>
          <a:lstStyle/>
          <a:p>
            <a:r>
              <a:t>Machine learning models used:</a:t>
            </a:r>
          </a:p>
          <a:p>
            <a:r>
              <a:t>- Logistic Regression</a:t>
            </a:r>
          </a:p>
          <a:p>
            <a:r>
              <a:t>- Decision Tree</a:t>
            </a:r>
          </a:p>
          <a:p>
            <a:r>
              <a:t>- Random Forest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83" y="452718"/>
            <a:ext cx="7053542" cy="1400530"/>
          </a:xfrm>
        </p:spPr>
        <p:txBody>
          <a:bodyPr>
            <a:normAutofit/>
          </a:bodyPr>
          <a:lstStyle/>
          <a:p>
            <a:r>
              <a:rPr lang="en-IN"/>
              <a:t>Model Training and Evaluation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5FEF39B5-CDDF-6BC6-45BA-2987C2CC5A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1191983"/>
              </p:ext>
            </p:extLst>
          </p:nvPr>
        </p:nvGraphicFramePr>
        <p:xfrm>
          <a:off x="484583" y="2237362"/>
          <a:ext cx="7053264" cy="4046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</TotalTime>
  <Words>299</Words>
  <Application>Microsoft Office PowerPoint</Application>
  <PresentationFormat>On-screen Show (4:3)</PresentationFormat>
  <Paragraphs>48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Century Gothic</vt:lpstr>
      <vt:lpstr>Wingdings 3</vt:lpstr>
      <vt:lpstr>Ion</vt:lpstr>
      <vt:lpstr>Weather Classification Project</vt:lpstr>
      <vt:lpstr>Introduction</vt:lpstr>
      <vt:lpstr>Data Overview</vt:lpstr>
      <vt:lpstr>Setting Up the Environment</vt:lpstr>
      <vt:lpstr>Data Exploration</vt:lpstr>
      <vt:lpstr>Data Cleaning</vt:lpstr>
      <vt:lpstr>Feature Engineering</vt:lpstr>
      <vt:lpstr>Modeling Approach</vt:lpstr>
      <vt:lpstr>Model Training and Evaluation</vt:lpstr>
      <vt:lpstr>Results and Inferences</vt:lpstr>
      <vt:lpstr>Visualizations</vt:lpstr>
      <vt:lpstr>Conclusion</vt:lpstr>
      <vt:lpstr>Future Work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Subhadeep Dey</cp:lastModifiedBy>
  <cp:revision>2</cp:revision>
  <dcterms:created xsi:type="dcterms:W3CDTF">2013-01-27T09:14:16Z</dcterms:created>
  <dcterms:modified xsi:type="dcterms:W3CDTF">2024-07-25T15:36:04Z</dcterms:modified>
  <cp:category/>
</cp:coreProperties>
</file>